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6" r:id="rId5"/>
    <p:sldId id="257" r:id="rId6"/>
    <p:sldId id="258" r:id="rId7"/>
    <p:sldId id="283" r:id="rId8"/>
    <p:sldId id="269" r:id="rId9"/>
    <p:sldId id="284" r:id="rId10"/>
    <p:sldId id="270" r:id="rId11"/>
    <p:sldId id="285" r:id="rId12"/>
    <p:sldId id="259" r:id="rId13"/>
    <p:sldId id="260" r:id="rId14"/>
    <p:sldId id="271" r:id="rId15"/>
    <p:sldId id="273" r:id="rId16"/>
    <p:sldId id="272" r:id="rId17"/>
    <p:sldId id="274" r:id="rId18"/>
    <p:sldId id="275" r:id="rId19"/>
    <p:sldId id="276" r:id="rId20"/>
    <p:sldId id="26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3840" userDrawn="1">
          <p15:clr>
            <a:srgbClr val="A4A3A4"/>
          </p15:clr>
        </p15:guide>
        <p15:guide id="7" orient="horz" pos="2500" userDrawn="1">
          <p15:clr>
            <a:srgbClr val="A4A3A4"/>
          </p15:clr>
        </p15:guide>
        <p15:guide id="8" pos="49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7F1E4"/>
    <a:srgbClr val="B8D3E8"/>
    <a:srgbClr val="197DCE"/>
    <a:srgbClr val="BC7FBB"/>
    <a:srgbClr val="7FC6E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284E427A-3D55-4303-BF80-6455036E1DE7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015" autoAdjust="0"/>
    <p:restoredTop sz="94291" autoAdjust="0"/>
  </p:normalViewPr>
  <p:slideViewPr>
    <p:cSldViewPr snapToGrid="0" showGuides="1">
      <p:cViewPr varScale="1">
        <p:scale>
          <a:sx n="88" d="100"/>
          <a:sy n="88" d="100"/>
        </p:scale>
        <p:origin x="-374" y="-77"/>
      </p:cViewPr>
      <p:guideLst>
        <p:guide orient="horz" pos="2500"/>
        <p:guide pos="3840"/>
        <p:guide pos="49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965" y="4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47A4C-1800-412B-9042-C93F1924AECC}" type="datetimeFigureOut">
              <a:rPr lang="en-US" smtClean="0"/>
              <a:pPr/>
              <a:t>6/21/2025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1FD62-43B6-432F-96E1-BCDE3916E1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98533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0EB3D-2307-4317-8A1D-B47FA45245F0}" type="datetimeFigureOut">
              <a:rPr lang="en-US" noProof="0" smtClean="0"/>
              <a:pPr/>
              <a:t>6/21/2025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78A92-0141-4330-8F3E-FAADFAC23844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2986453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View of a mountain range"/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1" name="Text Placeholder 26"/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1680191"/>
            <a:ext cx="4367531" cy="324417"/>
          </a:xfrm>
        </p:spPr>
        <p:txBody>
          <a:bodyPr>
            <a:no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7021" y="2107415"/>
            <a:ext cx="10117959" cy="2281355"/>
          </a:xfr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Text Placeholder 26"/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1333943"/>
            <a:ext cx="4367531" cy="324417"/>
          </a:xfrm>
        </p:spPr>
        <p:txBody>
          <a:bodyPr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36" name="Text Placeholder 14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050857" y="4720037"/>
            <a:ext cx="10090287" cy="1101897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Tagline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4879848" y="4453465"/>
            <a:ext cx="2432304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View of a lake and mountain range"/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4222968"/>
            <a:ext cx="4367531" cy="474519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+7 678-555-0128</a:t>
            </a:r>
          </a:p>
        </p:txBody>
      </p:sp>
      <p:sp>
        <p:nvSpPr>
          <p:cNvPr id="18" name="Text Placeholder 26"/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3927698"/>
            <a:ext cx="4367531" cy="288000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1050857" y="2655074"/>
            <a:ext cx="10090287" cy="606659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Alexander Martensson</a:t>
            </a:r>
          </a:p>
        </p:txBody>
      </p:sp>
      <p:sp>
        <p:nvSpPr>
          <p:cNvPr id="20" name="Text Placeholder 26"/>
          <p:cNvSpPr>
            <a:spLocks noGrp="1"/>
          </p:cNvSpPr>
          <p:nvPr>
            <p:ph type="body" sz="quarter" idx="22" hasCustomPrompt="1"/>
          </p:nvPr>
        </p:nvSpPr>
        <p:spPr>
          <a:xfrm>
            <a:off x="3135722" y="5230723"/>
            <a:ext cx="5920556" cy="474519"/>
          </a:xfrm>
        </p:spPr>
        <p:txBody>
          <a:bodyPr>
            <a:noAutofit/>
          </a:bodyPr>
          <a:lstStyle>
            <a:lvl1pPr marL="0" indent="0" algn="ctr">
              <a:buNone/>
              <a:defRPr sz="35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martensson@example.com</a:t>
            </a:r>
          </a:p>
        </p:txBody>
      </p:sp>
      <p:sp>
        <p:nvSpPr>
          <p:cNvPr id="22" name="Text Placeholder 26"/>
          <p:cNvSpPr>
            <a:spLocks noGrp="1"/>
          </p:cNvSpPr>
          <p:nvPr>
            <p:ph type="body" sz="quarter" idx="23" hasCustomPrompt="1"/>
          </p:nvPr>
        </p:nvSpPr>
        <p:spPr>
          <a:xfrm>
            <a:off x="3912235" y="4929014"/>
            <a:ext cx="4367531" cy="288000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1050856" y="993494"/>
            <a:ext cx="10104124" cy="1517356"/>
          </a:xfr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sp>
        <p:nvSpPr>
          <p:cNvPr id="25" name="Rectangle 24"/>
          <p:cNvSpPr/>
          <p:nvPr userDrawn="1"/>
        </p:nvSpPr>
        <p:spPr>
          <a:xfrm>
            <a:off x="3156204" y="2421953"/>
            <a:ext cx="5879592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View of a mountain range"/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3">
                  <a:alpha val="7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7021" y="2107415"/>
            <a:ext cx="10117959" cy="2281355"/>
          </a:xfrm>
        </p:spPr>
        <p:txBody>
          <a:bodyPr>
            <a:no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4879848" y="4453465"/>
            <a:ext cx="2432304" cy="64008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037021" y="4720036"/>
            <a:ext cx="10117959" cy="1101898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en-US" sz="3500" b="0" i="0" dirty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en-US" noProof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/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/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/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915026" y="1747488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839788" y="1840863"/>
            <a:ext cx="5157787" cy="664211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840863"/>
            <a:ext cx="5183188" cy="6642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/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915026" y="2105709"/>
            <a:ext cx="374904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77592"/>
            <a:ext cx="3932237" cy="369139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180012" y="457200"/>
            <a:ext cx="6172200" cy="540861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and mountain range"/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29539" y="128016"/>
            <a:ext cx="11932919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915026" y="2105709"/>
            <a:ext cx="374904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77592"/>
            <a:ext cx="3932237" cy="369139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/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5" name="Oval 14"/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4312920" y="1667974"/>
            <a:ext cx="356616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/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5" name="Oval 14"/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3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2017776" y="1667974"/>
            <a:ext cx="8156448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855578" y="1960171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2" name="Text Placeholder 24"/>
          <p:cNvSpPr>
            <a:spLocks noGrp="1"/>
          </p:cNvSpPr>
          <p:nvPr>
            <p:ph type="body" sz="quarter" idx="14"/>
          </p:nvPr>
        </p:nvSpPr>
        <p:spPr>
          <a:xfrm>
            <a:off x="1442535" y="1984171"/>
            <a:ext cx="3103110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3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4820642" y="1960171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/>
          <p:cNvSpPr>
            <a:spLocks noGrp="1"/>
          </p:cNvSpPr>
          <p:nvPr>
            <p:ph type="body" sz="quarter" idx="16"/>
          </p:nvPr>
        </p:nvSpPr>
        <p:spPr>
          <a:xfrm>
            <a:off x="5477939" y="1984171"/>
            <a:ext cx="2243918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5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7906755" y="1977950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8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6" name="Text Placeholder 24"/>
          <p:cNvSpPr>
            <a:spLocks noGrp="1"/>
          </p:cNvSpPr>
          <p:nvPr>
            <p:ph type="body" sz="quarter" idx="18"/>
          </p:nvPr>
        </p:nvSpPr>
        <p:spPr>
          <a:xfrm>
            <a:off x="8564052" y="2001950"/>
            <a:ext cx="2959116" cy="103235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sz="3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7" name="Text Placeholder 24"/>
          <p:cNvSpPr>
            <a:spLocks noGrp="1"/>
          </p:cNvSpPr>
          <p:nvPr>
            <p:ph type="body" sz="quarter" idx="19"/>
          </p:nvPr>
        </p:nvSpPr>
        <p:spPr>
          <a:xfrm>
            <a:off x="1020059" y="310399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8" name="Text Placeholder 24"/>
          <p:cNvSpPr>
            <a:spLocks noGrp="1"/>
          </p:cNvSpPr>
          <p:nvPr>
            <p:ph type="body" sz="quarter" idx="20"/>
          </p:nvPr>
        </p:nvSpPr>
        <p:spPr>
          <a:xfrm>
            <a:off x="2718684" y="310399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9" name="Text Placeholder 24"/>
          <p:cNvSpPr>
            <a:spLocks noGrp="1"/>
          </p:cNvSpPr>
          <p:nvPr>
            <p:ph type="body" sz="quarter" idx="21"/>
          </p:nvPr>
        </p:nvSpPr>
        <p:spPr>
          <a:xfrm>
            <a:off x="4794793" y="3103993"/>
            <a:ext cx="2599197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0" name="Text Placeholder 24"/>
          <p:cNvSpPr>
            <a:spLocks noGrp="1"/>
          </p:cNvSpPr>
          <p:nvPr>
            <p:ph type="body" sz="quarter" idx="22"/>
          </p:nvPr>
        </p:nvSpPr>
        <p:spPr>
          <a:xfrm>
            <a:off x="7876955" y="3102450"/>
            <a:ext cx="3726423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1" name="Text Placeholder 24"/>
          <p:cNvSpPr>
            <a:spLocks noGrp="1"/>
          </p:cNvSpPr>
          <p:nvPr>
            <p:ph type="body" sz="quarter" idx="23"/>
          </p:nvPr>
        </p:nvSpPr>
        <p:spPr>
          <a:xfrm>
            <a:off x="1657040" y="5751926"/>
            <a:ext cx="8877920" cy="470478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2" name="Text Placeholder 24"/>
          <p:cNvSpPr>
            <a:spLocks noGrp="1"/>
          </p:cNvSpPr>
          <p:nvPr>
            <p:ph type="body" sz="quarter" idx="24"/>
          </p:nvPr>
        </p:nvSpPr>
        <p:spPr>
          <a:xfrm>
            <a:off x="4794791" y="5070254"/>
            <a:ext cx="259919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3" name="Text Placeholder 24"/>
          <p:cNvSpPr>
            <a:spLocks noGrp="1"/>
          </p:cNvSpPr>
          <p:nvPr>
            <p:ph type="body" sz="quarter" idx="25"/>
          </p:nvPr>
        </p:nvSpPr>
        <p:spPr>
          <a:xfrm>
            <a:off x="7890713" y="5070254"/>
            <a:ext cx="371266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4" name="Picture Placeholder 12"/>
          <p:cNvSpPr>
            <a:spLocks noGrp="1"/>
          </p:cNvSpPr>
          <p:nvPr>
            <p:ph type="pic" sz="quarter" idx="37"/>
          </p:nvPr>
        </p:nvSpPr>
        <p:spPr>
          <a:xfrm>
            <a:off x="1020058" y="3976866"/>
            <a:ext cx="3273552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6" name="Picture Placeholder 12"/>
          <p:cNvSpPr>
            <a:spLocks noGrp="1"/>
          </p:cNvSpPr>
          <p:nvPr>
            <p:ph type="pic" sz="quarter" idx="43"/>
          </p:nvPr>
        </p:nvSpPr>
        <p:spPr>
          <a:xfrm>
            <a:off x="4794792" y="4041034"/>
            <a:ext cx="2599199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7" name="Picture Placeholder 9"/>
          <p:cNvSpPr>
            <a:spLocks noGrp="1"/>
          </p:cNvSpPr>
          <p:nvPr>
            <p:ph type="pic" sz="quarter" idx="44"/>
          </p:nvPr>
        </p:nvSpPr>
        <p:spPr>
          <a:xfrm>
            <a:off x="7876955" y="4041034"/>
            <a:ext cx="2599200" cy="8964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1682374" y="6430061"/>
            <a:ext cx="241402" cy="197510"/>
          </a:xfrm>
          <a:prstGeom prst="rect">
            <a:avLst/>
          </a:prstGeom>
          <a:noFill/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0" name="Rectangle 9" descr="View of a lake and mountain range"/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29540" y="3410712"/>
            <a:ext cx="11932920" cy="331927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981036"/>
            <a:ext cx="10515600" cy="782638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4070604" y="4804366"/>
            <a:ext cx="4050792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831850" y="4942478"/>
            <a:ext cx="10515600" cy="45908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n-US" sz="230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en-US" noProof="0"/>
              <a:t>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View of a lake with pine trees and mountain range"/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29540" y="128016"/>
            <a:ext cx="685800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1248" y="1169256"/>
            <a:ext cx="5285914" cy="78263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2136036"/>
            <a:ext cx="5285914" cy="857098"/>
          </a:xfrm>
        </p:spPr>
        <p:txBody>
          <a:bodyPr>
            <a:normAutofit/>
          </a:bodyPr>
          <a:lstStyle>
            <a:lvl1pPr marL="0" indent="0" algn="l">
              <a:buNone/>
              <a:defRPr sz="230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915026" y="1992586"/>
            <a:ext cx="4428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838199" y="3100269"/>
            <a:ext cx="5288963" cy="2588637"/>
          </a:xfrm>
        </p:spPr>
        <p:txBody>
          <a:bodyPr lIns="0">
            <a:normAutofit/>
          </a:bodyPr>
          <a:lstStyle>
            <a:lvl1pPr marL="179705" indent="-179705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 descr="Close up view of lake edge with mountain range background"/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29540" y="128016"/>
            <a:ext cx="11932920" cy="3319272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1248" y="1093460"/>
            <a:ext cx="5320386" cy="78263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841248" y="2060240"/>
            <a:ext cx="5320386" cy="882524"/>
          </a:xfrm>
        </p:spPr>
        <p:txBody>
          <a:bodyPr>
            <a:normAutofit/>
          </a:bodyPr>
          <a:lstStyle>
            <a:lvl1pPr marL="0" indent="0" algn="l">
              <a:buNone/>
              <a:defRPr sz="2300">
                <a:solidFill>
                  <a:schemeClr val="bg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914693" y="1916790"/>
            <a:ext cx="4500000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6817897" y="1125545"/>
            <a:ext cx="4707842" cy="1849304"/>
          </a:xfrm>
        </p:spPr>
        <p:txBody>
          <a:bodyPr>
            <a:normAutofit/>
          </a:bodyPr>
          <a:lstStyle>
            <a:lvl1pPr marL="179705" indent="-179705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/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99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59649" y="2738211"/>
            <a:ext cx="4183650" cy="454353"/>
          </a:xfrm>
        </p:spPr>
        <p:txBody>
          <a:bodyPr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9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835244"/>
            <a:ext cx="10515599" cy="629105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6627121" y="2738211"/>
            <a:ext cx="4183650" cy="454353"/>
          </a:xfrm>
        </p:spPr>
        <p:txBody>
          <a:bodyPr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20"/>
          </p:nvPr>
        </p:nvSpPr>
        <p:spPr>
          <a:xfrm>
            <a:off x="1159649" y="3428501"/>
            <a:ext cx="4365625" cy="2333625"/>
          </a:xfrm>
        </p:spPr>
        <p:txBody>
          <a:bodyPr>
            <a:normAutofit/>
          </a:bodyPr>
          <a:lstStyle>
            <a:lvl1pPr marL="179705" indent="-179705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21"/>
          </p:nvPr>
        </p:nvSpPr>
        <p:spPr>
          <a:xfrm>
            <a:off x="6627121" y="3428501"/>
            <a:ext cx="4365625" cy="2333625"/>
          </a:xfrm>
        </p:spPr>
        <p:txBody>
          <a:bodyPr>
            <a:normAutofit/>
          </a:bodyPr>
          <a:lstStyle>
            <a:lvl1pPr marL="179705" indent="-179705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Oval 14"/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4111752" y="1667974"/>
            <a:ext cx="396849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/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841248" y="3359239"/>
            <a:ext cx="4357688" cy="2252574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841248" y="2081624"/>
            <a:ext cx="4357688" cy="1325563"/>
          </a:xfrm>
        </p:spPr>
        <p:txBody>
          <a:bodyPr lIns="0" r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5" name="Oval 14"/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911877" y="3191969"/>
            <a:ext cx="396849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6" name="Chart Placeholder 18"/>
          <p:cNvSpPr>
            <a:spLocks noGrp="1"/>
          </p:cNvSpPr>
          <p:nvPr>
            <p:ph type="chart" sz="quarter" idx="32" hasCustomPrompt="1"/>
          </p:nvPr>
        </p:nvSpPr>
        <p:spPr>
          <a:xfrm>
            <a:off x="6981371" y="1246188"/>
            <a:ext cx="4284663" cy="43656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/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8683563" y="3359239"/>
            <a:ext cx="2596896" cy="2252574"/>
          </a:xfrm>
        </p:spPr>
        <p:txBody>
          <a:bodyPr lIns="0" rIns="0">
            <a:noAutofit/>
          </a:bodyPr>
          <a:lstStyle>
            <a:lvl1pPr marL="0" indent="0" algn="l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8683562" y="1757774"/>
            <a:ext cx="2669859" cy="1325563"/>
          </a:xfrm>
        </p:spPr>
        <p:txBody>
          <a:bodyPr lIns="0" rIns="0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5" name="Oval 14"/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8683563" y="3191969"/>
            <a:ext cx="1545336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3" name="Table Placeholder 17"/>
          <p:cNvSpPr>
            <a:spLocks noGrp="1"/>
          </p:cNvSpPr>
          <p:nvPr>
            <p:ph type="tbl" sz="quarter" idx="17" hasCustomPrompt="1"/>
          </p:nvPr>
        </p:nvSpPr>
        <p:spPr>
          <a:xfrm>
            <a:off x="911225" y="1505433"/>
            <a:ext cx="6561138" cy="384713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1645798" y="6386170"/>
            <a:ext cx="307239" cy="343814"/>
          </a:xfrm>
          <a:prstGeom prst="rect">
            <a:avLst/>
          </a:prstGeom>
          <a:noFill/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0" name="Rectangle 9" descr="View of a lake and mountain range"/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rcRect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29540" y="128016"/>
            <a:ext cx="11932920" cy="2368296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1680000" scaled="0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4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835244"/>
            <a:ext cx="10515599" cy="629105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300" b="0" i="0">
                <a:solidFill>
                  <a:schemeClr val="bg2"/>
                </a:solidFill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57629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IMAGE SLIDE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3759708" y="1667974"/>
            <a:ext cx="4672584" cy="36576"/>
          </a:xfrm>
          <a:prstGeom prst="rect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Unpaved road lined with trees, mountain side drive"/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blipFill>
            <a:blip r:embed="rId2"/>
            <a:stretch>
              <a:fillRect l="-17" r="-17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29540" y="128016"/>
            <a:ext cx="11932920" cy="6601968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80000"/>
                </a:schemeClr>
              </a:gs>
              <a:gs pos="100000">
                <a:schemeClr val="accent3">
                  <a:alpha val="80000"/>
                </a:schemeClr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68873"/>
            <a:ext cx="10515600" cy="1325563"/>
          </a:xfrm>
        </p:spPr>
        <p:txBody>
          <a:bodyPr lIns="0" rIns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VIDEO SLIDE</a:t>
            </a:r>
          </a:p>
        </p:txBody>
      </p:sp>
      <p:sp>
        <p:nvSpPr>
          <p:cNvPr id="15" name="Oval 14"/>
          <p:cNvSpPr/>
          <p:nvPr userDrawn="1"/>
        </p:nvSpPr>
        <p:spPr>
          <a:xfrm>
            <a:off x="5908548" y="6114045"/>
            <a:ext cx="374904" cy="374904"/>
          </a:xfrm>
          <a:prstGeom prst="ellipse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en-US" noProof="0" dirty="0"/>
          </a:p>
        </p:txBody>
      </p:sp>
      <p:sp>
        <p:nvSpPr>
          <p:cNvPr id="16" name="Media Placeholder 7"/>
          <p:cNvSpPr>
            <a:spLocks noGrp="1"/>
          </p:cNvSpPr>
          <p:nvPr>
            <p:ph type="media" sz="quarter" idx="17" hasCustomPrompt="1"/>
          </p:nvPr>
        </p:nvSpPr>
        <p:spPr>
          <a:xfrm>
            <a:off x="1395984" y="1497770"/>
            <a:ext cx="9400032" cy="421538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21279" y="6118484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n-lt"/>
              </a:defRPr>
            </a:lvl1pPr>
          </a:lstStyle>
          <a:p>
            <a:fld id="{D495E168-DA5E-4888-8D8A-92B118324C14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48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118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118484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bg2"/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7465807" y="7777778"/>
            <a:ext cx="813959" cy="8606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21"/>
          </p:nvPr>
        </p:nvSpPr>
        <p:spPr>
          <a:xfrm flipV="1">
            <a:off x="7799294" y="7347473"/>
            <a:ext cx="480472" cy="51636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Загађење природе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r-Cyrl-RS" sz="2000" dirty="0"/>
              <a:t>Дамјан Николић, Лазар Здравковић, Богдан Милосављевић, Дамјан Дуброја, Јована Симић, Михајло Пругинић, Хелена </a:t>
            </a:r>
            <a:r>
              <a:rPr lang="sr-Cyrl-RS" sz="2000" dirty="0" smtClean="0"/>
              <a:t>Јовановић</a:t>
            </a:r>
            <a:endParaRPr lang="en-US" sz="2000" dirty="0" smtClean="0"/>
          </a:p>
          <a:p>
            <a:r>
              <a:rPr lang="en-US" sz="2000" dirty="0" smtClean="0"/>
              <a:t>IV-1</a:t>
            </a:r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i="1" dirty="0"/>
              <a:t>Узроци загађења</a:t>
            </a:r>
            <a:endParaRPr lang="en-US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838201" y="7863839"/>
            <a:ext cx="10515599" cy="5466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/>
              <a:t>Индустријализација: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1159649" y="3665437"/>
            <a:ext cx="4365625" cy="2096689"/>
          </a:xfrm>
        </p:spPr>
        <p:txBody>
          <a:bodyPr>
            <a:normAutofit/>
          </a:bodyPr>
          <a:lstStyle/>
          <a:p>
            <a:r>
              <a:rPr lang="ru-RU" sz="2800" dirty="0"/>
              <a:t>Масовна производња, фабрике и саобраћај емитују велику количину загађивача у ваздух, воду и земљиште.</a:t>
            </a:r>
            <a:endParaRPr lang="en-US" sz="2800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8"/>
          </p:nvPr>
        </p:nvSpPr>
        <p:spPr>
          <a:xfrm>
            <a:off x="6627121" y="2620167"/>
            <a:ext cx="4183650" cy="454353"/>
          </a:xfrm>
        </p:spPr>
        <p:txBody>
          <a:bodyPr/>
          <a:lstStyle/>
          <a:p>
            <a:r>
              <a:rPr lang="sr-Cyrl-RS" dirty="0"/>
              <a:t>Нерационално коришћење енергије: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627121" y="3741965"/>
            <a:ext cx="5023411" cy="2020162"/>
          </a:xfrm>
        </p:spPr>
        <p:txBody>
          <a:bodyPr>
            <a:noAutofit/>
          </a:bodyPr>
          <a:lstStyle/>
          <a:p>
            <a:r>
              <a:rPr lang="ru-RU" sz="2800" dirty="0"/>
              <a:t>Повећана потрошња фосилних горива (угљен, нафта, природни гас) доводи до повећања емисије угљен-диоксида, што изазива климатске промене.</a:t>
            </a: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838200" y="7809171"/>
            <a:ext cx="3398763" cy="54668"/>
          </a:xfr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11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 flipV="1">
            <a:off x="838200" y="7704282"/>
            <a:ext cx="3398763" cy="104889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159649" y="2355982"/>
            <a:ext cx="4183650" cy="454353"/>
          </a:xfrm>
        </p:spPr>
        <p:txBody>
          <a:bodyPr/>
          <a:lstStyle/>
          <a:p>
            <a:r>
              <a:rPr lang="sr-Cyrl-RS" dirty="0"/>
              <a:t>Неправилно одлагање отпада: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 flipV="1">
            <a:off x="838201" y="7616413"/>
            <a:ext cx="10515599" cy="15060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8"/>
          </p:nvPr>
        </p:nvSpPr>
        <p:spPr>
          <a:xfrm>
            <a:off x="6627121" y="2355983"/>
            <a:ext cx="4183650" cy="836582"/>
          </a:xfrm>
        </p:spPr>
        <p:txBody>
          <a:bodyPr/>
          <a:lstStyle/>
          <a:p>
            <a:r>
              <a:rPr lang="sr-Cyrl-RS" dirty="0"/>
              <a:t>Пољопривредне праксе: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sz="2800" dirty="0"/>
              <a:t>Многе земље немају развијен систем за управљање отпадом, што доводи до масовног загађења.</a:t>
            </a:r>
            <a:endParaRPr lang="en-US" sz="2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Прекомерна употреба пестицида, хемикалија и вештачких ђубрива значајно доприноси загађењу земљишта и воде.</a:t>
            </a:r>
            <a:endParaRPr lang="en-US" sz="28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i="1" dirty="0"/>
              <a:t>Узроци загађења</a:t>
            </a:r>
            <a:endParaRPr lang="en-US" i="1" dirty="0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708350"/>
            <a:ext cx="5320386" cy="782638"/>
          </a:xfrm>
        </p:spPr>
        <p:txBody>
          <a:bodyPr>
            <a:normAutofit fontScale="90000"/>
          </a:bodyPr>
          <a:lstStyle/>
          <a:p>
            <a:r>
              <a:rPr lang="sr-Cyrl-RS" sz="4400" i="1" dirty="0"/>
              <a:t>Последице загађења</a:t>
            </a:r>
            <a:endParaRPr lang="en-US" sz="44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12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Загађење природе има озбиљне и дугорочне последице по:</a:t>
            </a:r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839412" y="1491341"/>
            <a:ext cx="4707842" cy="1849304"/>
          </a:xfrm>
        </p:spPr>
        <p:txBody>
          <a:bodyPr>
            <a:normAutofit/>
          </a:bodyPr>
          <a:lstStyle/>
          <a:p>
            <a:r>
              <a:rPr lang="sr-Cyrl-RS" sz="2800" dirty="0"/>
              <a:t>Здравље људи</a:t>
            </a:r>
          </a:p>
          <a:p>
            <a:r>
              <a:rPr lang="sr-Cyrl-RS" sz="2800" dirty="0"/>
              <a:t>Климатске промене</a:t>
            </a:r>
          </a:p>
          <a:p>
            <a:r>
              <a:rPr lang="sr-Cyrl-RS" sz="2800" dirty="0"/>
              <a:t>Губитак биодиверзитета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13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838200" y="7809171"/>
            <a:ext cx="3398763" cy="54668"/>
          </a:xfrm>
        </p:spPr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478048" y="2249808"/>
            <a:ext cx="4183650" cy="454353"/>
          </a:xfrm>
        </p:spPr>
        <p:txBody>
          <a:bodyPr/>
          <a:lstStyle/>
          <a:p>
            <a:r>
              <a:rPr lang="sr-Cyrl-RS" dirty="0"/>
              <a:t>Здравље људи: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 flipV="1">
            <a:off x="838201" y="7487957"/>
            <a:ext cx="10515599" cy="28982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8"/>
          </p:nvPr>
        </p:nvSpPr>
        <p:spPr>
          <a:xfrm>
            <a:off x="6530302" y="2059589"/>
            <a:ext cx="4183650" cy="454353"/>
          </a:xfrm>
        </p:spPr>
        <p:txBody>
          <a:bodyPr/>
          <a:lstStyle/>
          <a:p>
            <a:r>
              <a:rPr lang="sr-Cyrl-RS" dirty="0"/>
              <a:t>Климатске промене: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>
          <a:xfrm>
            <a:off x="1159649" y="2637834"/>
            <a:ext cx="4365625" cy="3480292"/>
          </a:xfrm>
        </p:spPr>
        <p:txBody>
          <a:bodyPr>
            <a:normAutofit fontScale="25000" lnSpcReduction="20000"/>
          </a:bodyPr>
          <a:lstStyle/>
          <a:p>
            <a:r>
              <a:rPr lang="ru-RU" sz="8615" dirty="0"/>
              <a:t>Контаминирани ваздух, вода и земљиште могу изазвати бројне болести, укључујући респираторне проблеме, рак, болести срца и неуролошке поремећаје.</a:t>
            </a:r>
          </a:p>
          <a:p>
            <a:endParaRPr lang="ru-RU" sz="8615" dirty="0"/>
          </a:p>
          <a:p>
            <a:pPr marL="0" indent="0">
              <a:buNone/>
            </a:pPr>
            <a:endParaRPr lang="ru-RU" sz="8615" dirty="0"/>
          </a:p>
          <a:p>
            <a:pPr marL="0" indent="0">
              <a:buNone/>
            </a:pPr>
            <a:r>
              <a:rPr lang="ru-RU" sz="7530" dirty="0"/>
              <a:t>Губитак биодивезитета:</a:t>
            </a:r>
          </a:p>
          <a:p>
            <a:pPr marL="0" indent="0">
              <a:buNone/>
            </a:pPr>
            <a:r>
              <a:rPr lang="ru-RU" sz="9600" dirty="0"/>
              <a:t>Загађење утиче на живи свет,          доводећи до изумирања многих    врста. Ово нарушава екосистеме и угрожава храну и ресурсе који     зависе од њих.</a:t>
            </a:r>
          </a:p>
          <a:p>
            <a:pPr marL="0" indent="0">
              <a:buNone/>
            </a:pPr>
            <a:r>
              <a:rPr lang="ru-RU" sz="5335" dirty="0"/>
              <a:t>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530302" y="2887540"/>
            <a:ext cx="4365625" cy="2333625"/>
          </a:xfrm>
        </p:spPr>
        <p:txBody>
          <a:bodyPr>
            <a:noAutofit/>
          </a:bodyPr>
          <a:lstStyle/>
          <a:p>
            <a:r>
              <a:rPr lang="ru-RU" sz="2600" dirty="0"/>
              <a:t>Повећана концентрација гасова као што су угљен-диоксид и метан доводи до глобалног загревања, што изазива топљење поларних ледова, подизање нивоа мора и екстремне временске прилике.</a:t>
            </a:r>
            <a:endParaRPr lang="en-US" sz="26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i="1" dirty="0"/>
              <a:t>Последице загађења</a:t>
            </a:r>
            <a:endParaRPr lang="en-US" i="1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4000" dirty="0"/>
              <a:t>Како можемо помоћи?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14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Иако је загађење глобални проблем, сваки појединац може допринети смањењу загађења: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817897" y="652198"/>
            <a:ext cx="4707842" cy="1849304"/>
          </a:xfrm>
        </p:spPr>
        <p:txBody>
          <a:bodyPr>
            <a:noAutofit/>
          </a:bodyPr>
          <a:lstStyle/>
          <a:p>
            <a:r>
              <a:rPr lang="ru-RU" sz="2300" dirty="0"/>
              <a:t>Рециклирање и правилно одлагање отпада</a:t>
            </a:r>
          </a:p>
          <a:p>
            <a:r>
              <a:rPr lang="sr-Cyrl-RS" sz="2300" dirty="0"/>
              <a:t>Користите обновљиве изворе енергије</a:t>
            </a:r>
          </a:p>
          <a:p>
            <a:r>
              <a:rPr lang="sr-Cyrl-RS" sz="2300" dirty="0"/>
              <a:t>Еколошке пољопривредне технике</a:t>
            </a:r>
          </a:p>
          <a:p>
            <a:r>
              <a:rPr lang="sr-Cyrl-RS" sz="2300" dirty="0"/>
              <a:t>Образовање и подизање свести:</a:t>
            </a:r>
            <a:endParaRPr lang="en-US" sz="23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15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ADD A FOOTER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250636" y="1908664"/>
            <a:ext cx="4183650" cy="454353"/>
          </a:xfrm>
        </p:spPr>
        <p:txBody>
          <a:bodyPr/>
          <a:lstStyle/>
          <a:p>
            <a:r>
              <a:rPr lang="ru-RU" dirty="0"/>
              <a:t>Рециклирање и правилно одлагање отпада: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838201" y="7164591"/>
            <a:ext cx="10515599" cy="78530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8"/>
          </p:nvPr>
        </p:nvSpPr>
        <p:spPr>
          <a:xfrm>
            <a:off x="6627121" y="1908664"/>
            <a:ext cx="4183650" cy="454353"/>
          </a:xfrm>
        </p:spPr>
        <p:txBody>
          <a:bodyPr/>
          <a:lstStyle/>
          <a:p>
            <a:r>
              <a:rPr lang="sr-Cyrl-RS" dirty="0"/>
              <a:t>Користите обновљиве изворе енергије: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ru-RU" sz="3200" dirty="0"/>
              <a:t>Прерада отпада и смањење употребе пластике помажу у смањењу загађења</a:t>
            </a:r>
            <a:r>
              <a:rPr lang="ru-RU" dirty="0"/>
              <a:t>.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/>
        <p:txBody>
          <a:bodyPr>
            <a:noAutofit/>
          </a:bodyPr>
          <a:lstStyle/>
          <a:p>
            <a:r>
              <a:rPr lang="ru-RU" sz="3000" dirty="0"/>
              <a:t>Прелазак на соларну, ветро и водену енергију смањује зависност од фосилних горива и смањује емисије гасова са ефектом стаклене баште.</a:t>
            </a:r>
            <a:endParaRPr lang="en-US" sz="30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Како можемо помоћи?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16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838200" y="7809171"/>
            <a:ext cx="3398763" cy="45719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159649" y="1757697"/>
            <a:ext cx="4183650" cy="454353"/>
          </a:xfrm>
        </p:spPr>
        <p:txBody>
          <a:bodyPr/>
          <a:lstStyle/>
          <a:p>
            <a:r>
              <a:rPr lang="sr-Cyrl-RS" dirty="0"/>
              <a:t>Еколошке пољопривредне технике: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 flipV="1">
            <a:off x="1526690" y="7648686"/>
            <a:ext cx="10515599" cy="1613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8"/>
          </p:nvPr>
        </p:nvSpPr>
        <p:spPr>
          <a:xfrm>
            <a:off x="6627121" y="1820445"/>
            <a:ext cx="4183650" cy="454353"/>
          </a:xfrm>
        </p:spPr>
        <p:txBody>
          <a:bodyPr/>
          <a:lstStyle/>
          <a:p>
            <a:r>
              <a:rPr lang="sr-Cyrl-RS" dirty="0"/>
              <a:t>Образовање и подизање свести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 Употреба органских ђубрива и биолошких пестицида може смањити утицај пољопривреде на животну средину.</a:t>
            </a:r>
            <a:endParaRPr lang="en-US" sz="3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Сви морамо бити свесни важности заштите животне средине и учествовати у акцијама за њену заштиту.</a:t>
            </a:r>
            <a:endParaRPr lang="en-US" sz="32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Како можемо помоћи?</a:t>
            </a:r>
            <a:endParaRPr lang="en-US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55000" lnSpcReduction="10000"/>
          </a:bodyPr>
          <a:lstStyle/>
          <a:p>
            <a:r>
              <a:rPr lang="en-US" dirty="0"/>
              <a:t>Phone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Email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43"/>
          </p:nvPr>
        </p:nvSpPr>
        <p:spPr/>
      </p:sp>
      <p:sp>
        <p:nvSpPr>
          <p:cNvPr id="22" name="Picture Placeholder 21"/>
          <p:cNvSpPr>
            <a:spLocks noGrp="1"/>
          </p:cNvSpPr>
          <p:nvPr>
            <p:ph type="pic" sz="quarter" idx="44"/>
          </p:nvPr>
        </p:nvSpPr>
        <p:spPr/>
      </p:sp>
      <p:pic>
        <p:nvPicPr>
          <p:cNvPr id="9" name="Picture Placeholder 8" descr="th"/>
          <p:cNvPicPr>
            <a:picLocks noGrp="1" noChangeAspect="1"/>
          </p:cNvPicPr>
          <p:nvPr>
            <p:ph type="pic" sz="quarter" idx="37"/>
          </p:nvPr>
        </p:nvPicPr>
        <p:blipFill>
          <a:blip r:embed="rId2"/>
          <a:stretch>
            <a:fillRect/>
          </a:stretch>
        </p:blipFill>
        <p:spPr>
          <a:xfrm>
            <a:off x="149860" y="103505"/>
            <a:ext cx="11904980" cy="665734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442" y="1214291"/>
            <a:ext cx="10515600" cy="782638"/>
          </a:xfrm>
        </p:spPr>
        <p:txBody>
          <a:bodyPr/>
          <a:lstStyle/>
          <a:p>
            <a:r>
              <a:rPr lang="sr-Cyrl-RS" i="1" dirty="0"/>
              <a:t>загађење</a:t>
            </a:r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 flipV="1">
            <a:off x="5821279" y="7293685"/>
            <a:ext cx="549442" cy="570154"/>
          </a:xfrm>
        </p:spPr>
        <p:txBody>
          <a:bodyPr/>
          <a:lstStyle/>
          <a:p>
            <a:fld id="{D495E168-DA5E-4888-8D8A-92B118324C1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2118360" y="7767020"/>
            <a:ext cx="3398763" cy="96819"/>
          </a:xfr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"/>
          </p:nvPr>
        </p:nvSpPr>
        <p:spPr>
          <a:xfrm>
            <a:off x="499278" y="3219808"/>
            <a:ext cx="10962005" cy="3222625"/>
          </a:xfrm>
        </p:spPr>
        <p:txBody>
          <a:bodyPr>
            <a:noAutofit/>
          </a:bodyPr>
          <a:lstStyle/>
          <a:p>
            <a:pPr algn="l"/>
            <a:r>
              <a:rPr lang="sr-Cyrl-RS" sz="2800" b="1" dirty="0">
                <a:solidFill>
                  <a:schemeClr val="tx2"/>
                </a:solidFill>
              </a:rPr>
              <a:t>Загађење природе је један од највећих глобалних проблема који угрожавају животну средину и здравље људи. Оно се јавља када штетне супстанце, као што су хемикалије, угљен-диоксид, отпад и различити токсични материјали, загађују ваздух, воду и земљиште.</a:t>
            </a:r>
            <a:r>
              <a:rPr lang="ru-RU" sz="2800" b="1" dirty="0">
                <a:solidFill>
                  <a:schemeClr val="tx2"/>
                </a:solidFill>
              </a:rPr>
              <a:t> Последице загађења су озбиљне и укључују здравствене проблеме и климатске промене. Због тога је важно смањити загађење, користити обновљиве изворе енергије и развијати еколошки прихватљива решења.</a:t>
            </a:r>
            <a:endParaRPr lang="en-US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1255" y="302895"/>
            <a:ext cx="4808855" cy="509270"/>
          </a:xfrm>
        </p:spPr>
        <p:txBody>
          <a:bodyPr>
            <a:normAutofit fontScale="90000"/>
          </a:bodyPr>
          <a:lstStyle/>
          <a:p>
            <a:r>
              <a:rPr lang="sr-Cyrl-RS" i="1" dirty="0"/>
              <a:t>Врсте загађења</a:t>
            </a:r>
            <a:endParaRPr lang="en-US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65760" y="882127"/>
            <a:ext cx="6088828" cy="1024485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Загађење може бити подељено на различите типове у зависности од природе загађивача и места на које утичу: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2122" y="2091163"/>
            <a:ext cx="6766560" cy="4769345"/>
          </a:xfrm>
        </p:spPr>
        <p:txBody>
          <a:bodyPr>
            <a:normAutofit/>
          </a:bodyPr>
          <a:lstStyle/>
          <a:p>
            <a:r>
              <a:rPr lang="sr-Cyrl-RS" sz="2400" b="1" u="sng" dirty="0"/>
              <a:t>Загађење ваздуха</a:t>
            </a:r>
          </a:p>
          <a:p>
            <a:r>
              <a:rPr lang="sr-Cyrl-RS" sz="2400" dirty="0"/>
              <a:t>Извори: Главни узроци загађења ваздуха су саобраћај, индустрија, топлане, као и неадекватно спаљивање фосилних горива. Ови извори ослобађају штетне гасове као што је угљен-диоксид.</a:t>
            </a:r>
          </a:p>
          <a:p>
            <a:r>
              <a:rPr lang="sr-Cyrl-RS" sz="2400" dirty="0"/>
              <a:t>Последице: Загађење ваздуха доводи до озонске рупе, глобалног загревања, али и здравствених проблема као што су астма и бронхитис. Такође, узрокује појаву киселих киша које уништавају биљке, водене екосистеме и зграде.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838200" y="7745505"/>
            <a:ext cx="3398763" cy="75303"/>
          </a:xfrm>
        </p:spPr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 flipV="1">
            <a:off x="2460625" y="1845945"/>
            <a:ext cx="8893175" cy="158242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pic>
        <p:nvPicPr>
          <p:cNvPr id="7" name="Media Placeholder 6" descr="th"/>
          <p:cNvPicPr>
            <a:picLocks noGrp="1" noChangeAspect="1"/>
          </p:cNvPicPr>
          <p:nvPr>
            <p:ph type="media" sz="quarter" idx="17"/>
          </p:nvPr>
        </p:nvPicPr>
        <p:blipFill>
          <a:blip r:embed="rId2"/>
          <a:stretch>
            <a:fillRect/>
          </a:stretch>
        </p:blipFill>
        <p:spPr>
          <a:xfrm>
            <a:off x="146685" y="132080"/>
            <a:ext cx="11920220" cy="65779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841248" y="7732058"/>
            <a:ext cx="5285914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5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 flipV="1">
            <a:off x="838200" y="8283387"/>
            <a:ext cx="3398763" cy="86061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 flipV="1">
            <a:off x="5090519" y="7532860"/>
            <a:ext cx="5285914" cy="5999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522526" y="808784"/>
            <a:ext cx="5923358" cy="5309700"/>
          </a:xfrm>
        </p:spPr>
        <p:txBody>
          <a:bodyPr>
            <a:noAutofit/>
          </a:bodyPr>
          <a:lstStyle/>
          <a:p>
            <a:r>
              <a:rPr lang="ru-RU" sz="2600" b="1" u="sng" dirty="0"/>
              <a:t>Загађење воде</a:t>
            </a:r>
          </a:p>
          <a:p>
            <a:r>
              <a:rPr lang="ru-RU" sz="2600" dirty="0"/>
              <a:t>Извори: Загађење воде проистиче из испуштања хемикалија, нафтних мрља, пластике и других отпадних материја у реке, језера и мора. Пољопривреда и индустрија такође значајно доприносе контаминацији водених ресурса.</a:t>
            </a:r>
          </a:p>
          <a:p>
            <a:endParaRPr lang="ru-RU" sz="2600" dirty="0"/>
          </a:p>
          <a:p>
            <a:r>
              <a:rPr lang="ru-RU" sz="2600" dirty="0"/>
              <a:t>Последице: Контаминирана вода угрожава водене екосистеме и живот у њима. Рибе и други водени организми страдају од токсичних супстанци, а људска популација, која зависи од чистих водених извора, може бити изложена различитим болестима.</a:t>
            </a:r>
            <a:endParaRPr lang="en-US" sz="2600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/>
              <a:t>Загађење воде</a:t>
            </a:r>
          </a:p>
        </p:txBody>
      </p:sp>
      <p:pic>
        <p:nvPicPr>
          <p:cNvPr id="6" name="Content Placeholder 5" descr="th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98920" y="2061210"/>
            <a:ext cx="4754880" cy="3157855"/>
          </a:xfrm>
          <a:prstGeom prst="rect">
            <a:avLst/>
          </a:prstGeom>
        </p:spPr>
      </p:pic>
      <p:pic>
        <p:nvPicPr>
          <p:cNvPr id="8" name="Content Placeholder 7" descr="th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24485" y="2152650"/>
            <a:ext cx="5267960" cy="315785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8273263"/>
            <a:ext cx="5285914" cy="49964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noProof="0" smtClean="0"/>
              <a:pPr/>
              <a:t>7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838200" y="8163001"/>
            <a:ext cx="3398763" cy="346298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41248" y="7734747"/>
            <a:ext cx="5285914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55533" y="861327"/>
            <a:ext cx="5820570" cy="2268610"/>
          </a:xfrm>
        </p:spPr>
        <p:txBody>
          <a:bodyPr>
            <a:noAutofit/>
          </a:bodyPr>
          <a:lstStyle/>
          <a:p>
            <a:r>
              <a:rPr lang="ru-RU" sz="2400" b="1" u="sng" dirty="0"/>
              <a:t>Загађење земљишта</a:t>
            </a:r>
          </a:p>
          <a:p>
            <a:r>
              <a:rPr lang="ru-RU" sz="2400" dirty="0"/>
              <a:t>Извори: Главни извори загађења земљишта су неправилно одлагање отпада, коришћење пестицида и хемикалија у пољопривреди, као и индустријски отпад. Пластика, која се не разграђује и може остати у земљишту стотинама година, представља један од највећих проблема.</a:t>
            </a:r>
          </a:p>
          <a:p>
            <a:pPr marL="0" indent="0">
              <a:buNone/>
            </a:pPr>
            <a:endParaRPr lang="ru-RU" sz="2400" dirty="0"/>
          </a:p>
          <a:p>
            <a:r>
              <a:rPr lang="ru-RU" sz="2400" dirty="0"/>
              <a:t>Последице: Загађена земља постаје неплодна, што омета пољопривреду и угрожава производњу хране. Такође, токсичне материје из земљишта могу се преносити у биљке и животиње, чиме угрожавају људско здравље.</a:t>
            </a:r>
            <a:endParaRPr lang="en-US" sz="2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altLang="en-US"/>
              <a:t>Загађење земљишта</a:t>
            </a:r>
          </a:p>
        </p:txBody>
      </p:sp>
      <p:pic>
        <p:nvPicPr>
          <p:cNvPr id="7" name="Content Placeholder 6" descr="th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07380" y="2769870"/>
            <a:ext cx="5912485" cy="3009900"/>
          </a:xfrm>
          <a:prstGeom prst="rect">
            <a:avLst/>
          </a:prstGeom>
        </p:spPr>
      </p:pic>
      <p:pic>
        <p:nvPicPr>
          <p:cNvPr id="9" name="Content Placeholder 8" descr="th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00355" y="1935480"/>
            <a:ext cx="5249545" cy="3157855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922010"/>
            <a:ext cx="5320386" cy="782638"/>
          </a:xfrm>
        </p:spPr>
        <p:txBody>
          <a:bodyPr>
            <a:normAutofit fontScale="90000"/>
          </a:bodyPr>
          <a:lstStyle/>
          <a:p>
            <a:r>
              <a:rPr lang="sr-Cyrl-RS" i="1" dirty="0"/>
              <a:t>Узроци загађења</a:t>
            </a:r>
            <a:endParaRPr lang="en-US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Загађење природе резултат је различитих људских активности, а неке од највећих узрока су:</a:t>
            </a:r>
            <a:endParaRPr lang="en-US" sz="2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sr-Cyrl-RS" sz="2400" dirty="0"/>
              <a:t>Индустријализација</a:t>
            </a:r>
          </a:p>
          <a:p>
            <a:r>
              <a:rPr lang="sr-Cyrl-RS" sz="2400" dirty="0"/>
              <a:t>Нерационално коришћење енергије</a:t>
            </a:r>
          </a:p>
          <a:p>
            <a:r>
              <a:rPr lang="sr-Cyrl-RS" sz="2400" dirty="0"/>
              <a:t>Неправилно одлагање отпада</a:t>
            </a:r>
          </a:p>
          <a:p>
            <a:r>
              <a:rPr lang="sr-Cyrl-RS" sz="2400" dirty="0"/>
              <a:t>Пољопривредне праксе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4">
      <a:dk1>
        <a:sysClr val="windowText" lastClr="000000"/>
      </a:dk1>
      <a:lt1>
        <a:sysClr val="window" lastClr="FFFFFF"/>
      </a:lt1>
      <a:dk2>
        <a:srgbClr val="64AC00"/>
      </a:dk2>
      <a:lt2>
        <a:srgbClr val="CBFF00"/>
      </a:lt2>
      <a:accent1>
        <a:srgbClr val="002E62"/>
      </a:accent1>
      <a:accent2>
        <a:srgbClr val="004CB9"/>
      </a:accent2>
      <a:accent3>
        <a:srgbClr val="005500"/>
      </a:accent3>
      <a:accent4>
        <a:srgbClr val="16B3DC"/>
      </a:accent4>
      <a:accent5>
        <a:srgbClr val="F9DC5C"/>
      </a:accent5>
      <a:accent6>
        <a:srgbClr val="EF626C"/>
      </a:accent6>
      <a:hlink>
        <a:srgbClr val="FFFFFF"/>
      </a:hlink>
      <a:folHlink>
        <a:srgbClr val="FFFFFF"/>
      </a:folHlink>
    </a:clrScheme>
    <a:fontScheme name="Custom 21">
      <a:majorFont>
        <a:latin typeface="Gill Sans MT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6A71AF-4CF2-4B95-BFB6-5C27500258C6}">
  <ds:schemaRefs/>
</ds:datastoreItem>
</file>

<file path=customXml/itemProps2.xml><?xml version="1.0" encoding="utf-8"?>
<ds:datastoreItem xmlns:ds="http://schemas.openxmlformats.org/officeDocument/2006/customXml" ds:itemID="{0F60B100-7079-4DE7-AF7C-20BFB1D62C46}">
  <ds:schemaRefs/>
</ds:datastoreItem>
</file>

<file path=customXml/itemProps3.xml><?xml version="1.0" encoding="utf-8"?>
<ds:datastoreItem xmlns:ds="http://schemas.openxmlformats.org/officeDocument/2006/customXml" ds:itemID="{A935B1F0-3442-4957-9701-25816EFDB64A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Outdoors presentation</Template>
  <TotalTime>19</TotalTime>
  <Words>745</Words>
  <Application>Microsoft Office PowerPoint</Application>
  <PresentationFormat>Custom</PresentationFormat>
  <Paragraphs>96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Загађење природе</vt:lpstr>
      <vt:lpstr>загађење</vt:lpstr>
      <vt:lpstr>Врсте загађења</vt:lpstr>
      <vt:lpstr>Slide 4</vt:lpstr>
      <vt:lpstr>Slide 5</vt:lpstr>
      <vt:lpstr>Загађење воде</vt:lpstr>
      <vt:lpstr>Slide 7</vt:lpstr>
      <vt:lpstr>Загађење земљишта</vt:lpstr>
      <vt:lpstr>Узроци загађења</vt:lpstr>
      <vt:lpstr>Узроци загађења</vt:lpstr>
      <vt:lpstr>Узроци загађења</vt:lpstr>
      <vt:lpstr>Последице загађења</vt:lpstr>
      <vt:lpstr>Последице загађења</vt:lpstr>
      <vt:lpstr>Како можемо помоћи?</vt:lpstr>
      <vt:lpstr>Како можемо помоћи?</vt:lpstr>
      <vt:lpstr>Како можемо помоћи?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Загађење природе</dc:title>
  <dc:creator>anastasija nikolic</dc:creator>
  <cp:lastModifiedBy>Marija Šavija</cp:lastModifiedBy>
  <cp:revision>4</cp:revision>
  <dcterms:created xsi:type="dcterms:W3CDTF">2025-02-14T01:24:00Z</dcterms:created>
  <dcterms:modified xsi:type="dcterms:W3CDTF">2025-06-21T18:54:44Z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ICV">
    <vt:lpwstr>6076F4476D554AB2AE4A55DDDF4660FF_12</vt:lpwstr>
  </property>
  <property fmtid="{D5CDD505-2E9C-101B-9397-08002B2CF9AE}" pid="4" name="KSOProductBuildVer">
    <vt:lpwstr>1033-12.2.0.19805</vt:lpwstr>
  </property>
</Properties>
</file>